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351" r:id="rId5"/>
    <p:sldId id="332" r:id="rId6"/>
    <p:sldId id="431" r:id="rId7"/>
    <p:sldId id="475" r:id="rId8"/>
    <p:sldId id="476" r:id="rId9"/>
    <p:sldId id="502" r:id="rId10"/>
    <p:sldId id="477" r:id="rId11"/>
    <p:sldId id="484" r:id="rId12"/>
    <p:sldId id="494" r:id="rId13"/>
    <p:sldId id="489" r:id="rId14"/>
    <p:sldId id="495" r:id="rId15"/>
    <p:sldId id="433" r:id="rId16"/>
    <p:sldId id="434" r:id="rId17"/>
    <p:sldId id="440" r:id="rId18"/>
    <p:sldId id="468" r:id="rId19"/>
    <p:sldId id="441" r:id="rId20"/>
    <p:sldId id="442" r:id="rId21"/>
    <p:sldId id="443" r:id="rId22"/>
    <p:sldId id="500" r:id="rId23"/>
    <p:sldId id="498" r:id="rId24"/>
    <p:sldId id="499" r:id="rId25"/>
    <p:sldId id="496" r:id="rId26"/>
    <p:sldId id="497" r:id="rId27"/>
    <p:sldId id="473" r:id="rId28"/>
    <p:sldId id="501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8B028-01C2-32BF-A544-2841A2D4F061}" v="27" dt="2024-06-12T06:45:09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8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slide" Target="slides/slide17.xml" Id="rId21" /><Relationship Type="http://schemas.openxmlformats.org/officeDocument/2006/relationships/theme" Target="theme/theme1.xml" Id="rId34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viewProps" Target="viewProps.xml" Id="rId33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slide" Target="slides/slide25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presProps" Target="presProps.xml" Id="rId32" /><Relationship Type="http://schemas.microsoft.com/office/2015/10/relationships/revisionInfo" Target="revisionInfo.xml" Id="rId37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commentAuthors" Target="commentAuthor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notesMaster" Target="notesMasters/notesMaster1.xml" Id="rId30" /><Relationship Type="http://schemas.openxmlformats.org/officeDocument/2006/relationships/tableStyles" Target="tableStyles.xml" Id="rId35" /><Relationship Type="http://schemas.openxmlformats.org/officeDocument/2006/relationships/slide" Target="slides/slide4.xml" Id="rId8" /><Relationship Type="http://schemas.openxmlformats.org/officeDocument/2006/relationships/customXml" Target="../customXml/item3.xml" Id="rId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8A91-6115-4DF3-8EBC-74B9BD11DE6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FC048-6C5F-406A-88B4-6160A10CED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2695F-5B3A-47BA-B12C-FC5CB915C96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03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2695F-5B3A-47BA-B12C-FC5CB915C964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10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40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52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actueel/nieuws/2019/06/28/klimaatakkoord-maakt-halvering-co2-uitstoot-haalbaar-en-betaalbaa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www.regionale-energiestrategie.nl/default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egionale-energiestrategie.nl/kaart+doorklik/default.aspx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Wtj1Ag-COsI&amp;t=55s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abantsemilieufederatie.nl/project/res-beoordeling/" TargetMode="External"/><Relationship Id="rId3" Type="http://schemas.openxmlformats.org/officeDocument/2006/relationships/hyperlink" Target="https://www.regionale-energiestrategie.nl/default.aspx" TargetMode="External"/><Relationship Id="rId7" Type="http://schemas.openxmlformats.org/officeDocument/2006/relationships/hyperlink" Target="https://nas-adaptatietool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imtelijkeadaptatie.nl/overheden/nas/" TargetMode="External"/><Relationship Id="rId5" Type="http://schemas.openxmlformats.org/officeDocument/2006/relationships/hyperlink" Target="https://www.klimaatakkoord.nl/documenten/publicaties/2019/06/28/klimaatakkoord" TargetMode="External"/><Relationship Id="rId4" Type="http://schemas.openxmlformats.org/officeDocument/2006/relationships/hyperlink" Target="https://themasites.pbl.nl/energietransitie/" TargetMode="External"/><Relationship Id="rId9" Type="http://schemas.openxmlformats.org/officeDocument/2006/relationships/hyperlink" Target="https://www.youtube.com/watch?v=kjM1vxaxsl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kjM1vxaxsl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s-adaptatietool.n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00660" y="809447"/>
            <a:ext cx="1424066" cy="5838029"/>
          </a:xfrm>
        </p:spPr>
        <p:txBody>
          <a:bodyPr vert="vert270">
            <a:normAutofit/>
          </a:bodyPr>
          <a:lstStyle/>
          <a:p>
            <a:r>
              <a:rPr lang="nl-NL" sz="4800" dirty="0"/>
              <a:t>Water en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3848" y="1543050"/>
            <a:ext cx="8534400" cy="472253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Inrichting van een gebied</a:t>
            </a:r>
          </a:p>
          <a:p>
            <a:r>
              <a:rPr lang="nl-NL" sz="2800" dirty="0"/>
              <a:t>RES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3936650" y="5865090"/>
            <a:ext cx="3668333" cy="1289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  <a:latin typeface="Arial"/>
                <a:cs typeface="Arial"/>
              </a:rPr>
              <a:t>12-06-2024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Jaar 1 Periode 4, Les 6</a:t>
            </a:r>
          </a:p>
        </p:txBody>
      </p:sp>
      <p:pic>
        <p:nvPicPr>
          <p:cNvPr id="1026" name="Picture 2" descr="Koningswei - Gemeente Tilburg">
            <a:extLst>
              <a:ext uri="{FF2B5EF4-FFF2-40B4-BE49-F238E27FC236}">
                <a16:creationId xmlns:a16="http://schemas.microsoft.com/office/drawing/2014/main" id="{FA46190D-E2C2-7E68-67B5-4E54FACC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42" y="2105526"/>
            <a:ext cx="6428874" cy="3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7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C83AC-0EB8-4896-A3AB-8C60FE8FA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NAS 			RES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DC0C09-5CD2-487A-BEFC-E6374D019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Calibri"/>
                <a:cs typeface="Calibri"/>
              </a:rPr>
              <a:t>Nieuwe NAS komt in 2026</a:t>
            </a:r>
            <a:endParaRPr lang="nl-NL" dirty="0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3B1EC8CE-7EF3-49A4-A97F-5A8D5CEFC8E5}"/>
              </a:ext>
            </a:extLst>
          </p:cNvPr>
          <p:cNvSpPr/>
          <p:nvPr/>
        </p:nvSpPr>
        <p:spPr>
          <a:xfrm>
            <a:off x="5223163" y="2567568"/>
            <a:ext cx="1745673" cy="595745"/>
          </a:xfrm>
          <a:prstGeom prst="rightArrow">
            <a:avLst>
              <a:gd name="adj1" fmla="val 31395"/>
              <a:gd name="adj2" fmla="val 50000"/>
            </a:avLst>
          </a:prstGeom>
          <a:solidFill>
            <a:srgbClr val="D9D9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93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7C6FF9B-63BD-46C1-AAFA-F66E0FE09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Regionale Energie Strategie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E1DD11-B11D-4B35-8A6F-E576CD813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29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inhoud 12" descr="Afbeelding met teken&#10;&#10;Automatisch gegenereerde beschrijving">
            <a:extLst>
              <a:ext uri="{FF2B5EF4-FFF2-40B4-BE49-F238E27FC236}">
                <a16:creationId xmlns:a16="http://schemas.microsoft.com/office/drawing/2014/main" id="{FC686464-27EF-4512-9889-8C44BC087A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75426"/>
            <a:ext cx="5384800" cy="2288015"/>
          </a:xfrm>
        </p:spPr>
      </p:pic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CD32BA77-42AD-45DD-BBB4-A6FF3572B3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In 2019 publiceerde het kabinet het </a:t>
            </a:r>
            <a:r>
              <a:rPr lang="nl-NL" u="sng" dirty="0">
                <a:hlinkClick r:id="rId3"/>
              </a:rPr>
              <a:t>Klimaatakkoord</a:t>
            </a:r>
            <a:endParaRPr lang="nl-NL" u="sng" dirty="0"/>
          </a:p>
          <a:p>
            <a:pPr lvl="1"/>
            <a:r>
              <a:rPr lang="nl-NL" dirty="0"/>
              <a:t>30 energieregio’s in Nederland</a:t>
            </a:r>
          </a:p>
        </p:txBody>
      </p:sp>
      <p:pic>
        <p:nvPicPr>
          <p:cNvPr id="15" name="Afbeelding 14">
            <a:hlinkClick r:id="rId4"/>
            <a:extLst>
              <a:ext uri="{FF2B5EF4-FFF2-40B4-BE49-F238E27FC236}">
                <a16:creationId xmlns:a16="http://schemas.microsoft.com/office/drawing/2014/main" id="{2DB32A7C-C236-4568-93A3-98334ACEB7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800" b="31800"/>
          <a:stretch/>
        </p:blipFill>
        <p:spPr>
          <a:xfrm>
            <a:off x="-1" y="4293096"/>
            <a:ext cx="12527177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09DF68-62C4-4802-A2F5-907BCBCB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Regionale Energie Strategie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662DB9-7520-429C-9FCB-334E8FF1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/>
              <a:t>Één</a:t>
            </a:r>
            <a:r>
              <a:rPr lang="nl-NL" dirty="0"/>
              <a:t> van de afspraken is dat 30 energieregio’s in Nederland onderzoeken:</a:t>
            </a:r>
          </a:p>
          <a:p>
            <a:r>
              <a:rPr lang="nl-NL" dirty="0"/>
              <a:t>Waar en hoe het best duurzame elektriciteit op land (wind en zon) opgewekt kan worden. </a:t>
            </a:r>
          </a:p>
          <a:p>
            <a:r>
              <a:rPr lang="nl-NL" dirty="0"/>
              <a:t>Welke warmtebronnen te gebruiken zijn zodat wijken en gebouwen van het aardgas af kunnen. </a:t>
            </a:r>
          </a:p>
          <a:p>
            <a:r>
              <a:rPr lang="nl-NL" dirty="0"/>
              <a:t>Waar is ruimte en hoeveel? Zijn de plekken maatschappelijk gezien acceptabel en financieel haalbaar? </a:t>
            </a:r>
          </a:p>
          <a:p>
            <a:pPr marL="0" indent="0">
              <a:buNone/>
            </a:pPr>
            <a:r>
              <a:rPr lang="nl-NL" dirty="0"/>
              <a:t>In een Regionale Energiestrategie (RES) beschrijft elke energieregio zijn eigen keuzes. </a:t>
            </a:r>
          </a:p>
        </p:txBody>
      </p:sp>
    </p:spTree>
    <p:extLst>
      <p:ext uri="{BB962C8B-B14F-4D97-AF65-F5344CB8AC3E}">
        <p14:creationId xmlns:p14="http://schemas.microsoft.com/office/powerpoint/2010/main" val="234240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0FBBD-8134-4F6F-BD83-3FEF01A9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nl-NL" dirty="0"/>
              <a:t>Hoe zijn de RES-regio’s ingedeeld?</a:t>
            </a:r>
          </a:p>
        </p:txBody>
      </p:sp>
      <p:pic>
        <p:nvPicPr>
          <p:cNvPr id="5" name="Tijdelijke aanduiding voor inhoud 4" descr="Afbeelding met tekst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8339EE9A-A588-4DEA-A66E-D333DBFC63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48" y="1600201"/>
            <a:ext cx="4028105" cy="4525963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C552738-BE31-4086-87AA-B0996A364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nl-NL"/>
              <a:t>30 regio’s</a:t>
            </a:r>
          </a:p>
          <a:p>
            <a:pPr marL="0" indent="0">
              <a:buNone/>
            </a:pPr>
            <a:r>
              <a:rPr lang="nl-NL"/>
              <a:t>Klik op koppeling en check jou regio</a:t>
            </a:r>
          </a:p>
        </p:txBody>
      </p:sp>
    </p:spTree>
    <p:extLst>
      <p:ext uri="{BB962C8B-B14F-4D97-AF65-F5344CB8AC3E}">
        <p14:creationId xmlns:p14="http://schemas.microsoft.com/office/powerpoint/2010/main" val="11593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7C6FF9B-63BD-46C1-AAFA-F66E0FE0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Wijze van Inpassing</a:t>
            </a:r>
          </a:p>
        </p:txBody>
      </p:sp>
    </p:spTree>
    <p:extLst>
      <p:ext uri="{BB962C8B-B14F-4D97-AF65-F5344CB8AC3E}">
        <p14:creationId xmlns:p14="http://schemas.microsoft.com/office/powerpoint/2010/main" val="348561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5FF22-1F30-4687-9177-FDF6195F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nl-NL" dirty="0"/>
              <a:t>Ruimtelijke principes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5CB8AD-2053-4845-8286-08F4DDB3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41" y="1382373"/>
            <a:ext cx="3093120" cy="4525963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6D8E6C-AE05-4F53-B6B2-1C36156BB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133" dirty="0"/>
              <a:t>In het Ontwerp-Klimaatakkoord en de RES-handleiding staan de volgende vier ruimtelijke principes genoemd: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Zuinig en meervoudig ruimtegebruik;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Vraag en aanbod zo veel mogelijk dicht bij elkaar;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Combineren van opgaven en investeringen;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Aansluiten bij </a:t>
            </a:r>
            <a:r>
              <a:rPr lang="nl-NL" sz="2133" dirty="0" err="1"/>
              <a:t>gebiedsspecifieke</a:t>
            </a:r>
            <a:r>
              <a:rPr lang="nl-NL" sz="2133" dirty="0"/>
              <a:t> kenmerken.</a:t>
            </a:r>
          </a:p>
        </p:txBody>
      </p:sp>
    </p:spTree>
    <p:extLst>
      <p:ext uri="{BB962C8B-B14F-4D97-AF65-F5344CB8AC3E}">
        <p14:creationId xmlns:p14="http://schemas.microsoft.com/office/powerpoint/2010/main" val="246488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8FCA1-4D48-41DA-AE33-3A41DD98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Ruimtelijke Principes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649AEE2-8CA2-44CE-BB79-4190111ECF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8128" y="1651373"/>
            <a:ext cx="3462019" cy="49314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1C735C3-2685-4AE0-A136-1C51A5B5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23" y="1651372"/>
            <a:ext cx="3575775" cy="49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9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801F2-B127-4CC4-9A54-81E459F7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E358486-0DA6-43AC-877F-49F7E27F75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1585" y="1600202"/>
            <a:ext cx="3119735" cy="4525433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C61096D-623A-4D4C-9224-6CC05469E8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01512" y="1600201"/>
            <a:ext cx="3176977" cy="4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2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BFFF2-BECC-4EAF-A77E-C59445CA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044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nl-NL" sz="3200" dirty="0"/>
              <a:t>Provincie Noord-Brabant ligt verdeeld over 4 RES regio’s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2918B-9CE3-4267-85B5-0874C47D34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9FCBAD-209F-4726-98C9-CF47E76656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B9D58B-BFEA-4344-B462-6692ED2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910"/>
            <a:ext cx="12192000" cy="35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en planning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2479964"/>
            <a:ext cx="8846773" cy="3646200"/>
          </a:xfrm>
        </p:spPr>
        <p:txBody>
          <a:bodyPr>
            <a:normAutofit/>
          </a:bodyPr>
          <a:lstStyle/>
          <a:p>
            <a:r>
              <a:rPr lang="nl-NL" dirty="0"/>
              <a:t>Nationale Klimaatadaptatie Strategie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Regionale Energie Strategie</a:t>
            </a:r>
          </a:p>
          <a:p>
            <a:pPr marL="0" indent="0">
              <a:buNone/>
            </a:pP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7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32D69-C8A4-4E0C-BD1E-530FD497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946" y="274639"/>
            <a:ext cx="9513453" cy="1143000"/>
          </a:xfrm>
        </p:spPr>
        <p:txBody>
          <a:bodyPr>
            <a:normAutofit/>
          </a:bodyPr>
          <a:lstStyle/>
          <a:p>
            <a:pPr algn="l"/>
            <a:r>
              <a:rPr lang="nl-NL" sz="4000" dirty="0"/>
              <a:t>Regio Hart van Brabant </a:t>
            </a:r>
          </a:p>
        </p:txBody>
      </p:sp>
      <p:pic>
        <p:nvPicPr>
          <p:cNvPr id="6" name="Tijdelijke aanduiding voor inhoud 5">
            <a:hlinkClick r:id="rId2"/>
            <a:extLst>
              <a:ext uri="{FF2B5EF4-FFF2-40B4-BE49-F238E27FC236}">
                <a16:creationId xmlns:a16="http://schemas.microsoft.com/office/drawing/2014/main" id="{EC3DF3FA-245E-4775-9722-E9C30918A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68946" y="2411688"/>
            <a:ext cx="8654472" cy="2914171"/>
          </a:xfrm>
        </p:spPr>
      </p:pic>
    </p:spTree>
    <p:extLst>
      <p:ext uri="{BB962C8B-B14F-4D97-AF65-F5344CB8AC3E}">
        <p14:creationId xmlns:p14="http://schemas.microsoft.com/office/powerpoint/2010/main" val="111148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07852-46CB-4B34-98CA-38FB8B93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9ADFA9-1CFC-4285-AC73-DC2FF6A492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54AC94-42F9-4413-B4B7-BB6ABC3726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A46D4F-3649-4E10-820A-294E93B8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945" y="-161620"/>
            <a:ext cx="7548162" cy="71812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F9322FA-A16E-4FA4-A310-20ACEAC5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15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2DFFB70-1EC5-4568-803C-FD6B6B4D2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5367" y="731835"/>
            <a:ext cx="11090015" cy="67860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26D23E-10CD-438D-9002-77DAE763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708" y="274639"/>
            <a:ext cx="9268691" cy="750597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Zonneladder</a:t>
            </a:r>
          </a:p>
        </p:txBody>
      </p:sp>
    </p:spTree>
    <p:extLst>
      <p:ext uri="{BB962C8B-B14F-4D97-AF65-F5344CB8AC3E}">
        <p14:creationId xmlns:p14="http://schemas.microsoft.com/office/powerpoint/2010/main" val="270275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E29342-4411-420B-8E87-7340E71734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38946" y="-215491"/>
            <a:ext cx="8853054" cy="72889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0D5FD5-D4DC-4254-B93A-EDDB1D9A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18" y="828821"/>
            <a:ext cx="10972800" cy="1143000"/>
          </a:xfrm>
        </p:spPr>
        <p:txBody>
          <a:bodyPr/>
          <a:lstStyle/>
          <a:p>
            <a:pPr algn="l"/>
            <a:r>
              <a:rPr lang="nl-NL" dirty="0"/>
              <a:t>Windladder</a:t>
            </a:r>
          </a:p>
        </p:txBody>
      </p:sp>
    </p:spTree>
    <p:extLst>
      <p:ext uri="{BB962C8B-B14F-4D97-AF65-F5344CB8AC3E}">
        <p14:creationId xmlns:p14="http://schemas.microsoft.com/office/powerpoint/2010/main" val="133316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AC9D0-9633-4586-96AB-F4A5B332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E33675-1D47-4FF4-B49E-58EC2521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081" y="1634836"/>
            <a:ext cx="10273141" cy="44774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https://www.regionale-energiestrategie.nl/default.aspx</a:t>
            </a:r>
            <a:endParaRPr lang="nl-NL" sz="20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https://www.klimaatakkoord.nl/documenten/publicaties/2019/06/28/klimaatakkoord</a:t>
            </a:r>
            <a:r>
              <a:rPr lang="nl-NL" sz="2000" dirty="0"/>
              <a:t> </a:t>
            </a:r>
            <a:endParaRPr lang="nl-NL" sz="2000" dirty="0">
              <a:solidFill>
                <a:srgbClr val="80008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https://themasites.pbl.nl/energietransitie/</a:t>
            </a:r>
            <a:r>
              <a:rPr lang="nl-NL" sz="2000" dirty="0"/>
              <a:t> </a:t>
            </a:r>
          </a:p>
          <a:p>
            <a:r>
              <a:rPr lang="nl-NL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https://ruimtelijkeadaptatie.nl/overheden/nas/</a:t>
            </a:r>
            <a:endParaRPr lang="nl-NL" sz="2000" dirty="0"/>
          </a:p>
          <a:p>
            <a:r>
              <a:rPr lang="nl-NL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https://nas-adaptatietool.nl/</a:t>
            </a:r>
            <a:endParaRPr lang="nl-NL" sz="2000" dirty="0"/>
          </a:p>
          <a:p>
            <a:r>
              <a:rPr lang="nl-NL" sz="2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https://www.brabantsemilieufederatie.nl/project/res-beoordeling/</a:t>
            </a:r>
            <a:endParaRPr lang="nl-NL" sz="2000" dirty="0"/>
          </a:p>
          <a:p>
            <a:r>
              <a:rPr lang="nl-NL" sz="2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https://www.youtube.com/watch?v=kjM1vxaxsls</a:t>
            </a:r>
            <a:r>
              <a:rPr lang="nl-NL" sz="2000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8234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C0BA-C520-44D5-A7B2-4438B3C6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voor volgende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DDCC8F-7E3E-499B-95E5-4FEA8D06D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8" y="1571348"/>
            <a:ext cx="7463450" cy="4554816"/>
          </a:xfrm>
        </p:spPr>
        <p:txBody>
          <a:bodyPr/>
          <a:lstStyle/>
          <a:p>
            <a:r>
              <a:rPr lang="nl-NL" dirty="0"/>
              <a:t>Bekijk korte documentaire ‘Op weg naar een natuur inclusieve </a:t>
            </a:r>
            <a:r>
              <a:rPr lang="nl-NL" dirty="0" err="1"/>
              <a:t>energietransitite</a:t>
            </a:r>
            <a:r>
              <a:rPr lang="nl-NL" dirty="0"/>
              <a:t>’</a:t>
            </a:r>
          </a:p>
          <a:p>
            <a:r>
              <a:rPr lang="nl-NL" dirty="0"/>
              <a:t>Bestudeer de begrippenlijst Water &amp; Energie</a:t>
            </a: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B54EDAB8-B4E7-4A38-A199-A334D0D09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149" y="3602182"/>
            <a:ext cx="5347985" cy="30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1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59789-60A5-40DA-97FD-CE7F9E50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Deltaplan Ruimtelijke Adaptatie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CEEF13-B3F9-4D97-8F69-B327F6A16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Gezamenlijk plan van gemeenten, waterschappen, provincies en het Rijk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RO Sans"/>
              </a:rPr>
              <a:t>Alle projecten en maatregelen die ervoor gaan zorgen dat Nederland in 2050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RO Sans"/>
              </a:rPr>
              <a:t>waterrobuust</a:t>
            </a:r>
            <a:r>
              <a:rPr lang="nl-NL" b="0" i="0" dirty="0">
                <a:solidFill>
                  <a:srgbClr val="000000"/>
                </a:solidFill>
                <a:effectLst/>
                <a:latin typeface="RO Sans"/>
              </a:rPr>
              <a:t> en klimaatbestendig is ingericht.</a:t>
            </a:r>
          </a:p>
          <a:p>
            <a:r>
              <a:rPr lang="nl-NL" dirty="0"/>
              <a:t>Het plan versnelt en intensiveert de aanpak van:</a:t>
            </a:r>
          </a:p>
          <a:p>
            <a:pPr lvl="1"/>
            <a:r>
              <a:rPr lang="nl-NL" dirty="0"/>
              <a:t>wateroverlast</a:t>
            </a:r>
          </a:p>
          <a:p>
            <a:pPr lvl="1"/>
            <a:r>
              <a:rPr lang="nl-NL" dirty="0"/>
              <a:t>gevolgen van overstromingen</a:t>
            </a:r>
          </a:p>
          <a:p>
            <a:pPr lvl="1"/>
            <a:r>
              <a:rPr lang="nl-NL" dirty="0"/>
              <a:t>hittestress</a:t>
            </a:r>
          </a:p>
          <a:p>
            <a:pPr lvl="1"/>
            <a:r>
              <a:rPr lang="nl-NL" dirty="0"/>
              <a:t>droogte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4B8645-42EC-6DF1-F923-29A67DA5E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558" y="4047815"/>
            <a:ext cx="4359442" cy="27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9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F051A-83CE-4BDC-88BA-AB036E10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Nationale Klimaatadaptatiestrategie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75848D-7236-4A2B-ADF0-E07D8878B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834909" cy="4525963"/>
          </a:xfrm>
        </p:spPr>
        <p:txBody>
          <a:bodyPr/>
          <a:lstStyle/>
          <a:p>
            <a:r>
              <a:rPr lang="nl-NL" dirty="0"/>
              <a:t>De Nationale Klimaatadaptatiestrategie benoemt de effecten van klimaatverandering voor Nederland die grote gevolgen hebben voor de samenleving en daarom extra aandacht nodig hebben.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3018E2-2B97-1323-063A-33FCD59C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1388">
            <a:off x="7398427" y="2063416"/>
            <a:ext cx="4601067" cy="2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8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FAB5E-7ED0-495F-A423-627298AD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Mitigatie &amp; Adaptatie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D1410-24BB-4988-8A52-2AB77154A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449100"/>
            <a:ext cx="5384800" cy="231601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Klimaatmitigatie</a:t>
            </a:r>
          </a:p>
          <a:p>
            <a:r>
              <a:rPr lang="nl-NL" dirty="0"/>
              <a:t>Het beperken en zo mogelijk terugdringen van de opwarming van de aarde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5BC196-6087-45B2-B65C-D3CC8DEAE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379828"/>
            <a:ext cx="5384800" cy="24545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Klimaatadaptatie</a:t>
            </a:r>
          </a:p>
          <a:p>
            <a:r>
              <a:rPr lang="nl-NL" dirty="0"/>
              <a:t>Het aanpassen van de omgeving aan de gevolgen van de klimaatverandering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8588E1D-2C28-4F99-B803-AD22760C5A1C}"/>
              </a:ext>
            </a:extLst>
          </p:cNvPr>
          <p:cNvSpPr txBox="1">
            <a:spLocks/>
          </p:cNvSpPr>
          <p:nvPr/>
        </p:nvSpPr>
        <p:spPr>
          <a:xfrm>
            <a:off x="2258292" y="3834391"/>
            <a:ext cx="5158508" cy="2316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Beide nodig!</a:t>
            </a:r>
          </a:p>
          <a:p>
            <a:r>
              <a:rPr lang="nl-NL" dirty="0"/>
              <a:t>Voorkomen van opwarming en nemen van maatregelen beide nodig, hoe minder van het een, des te meer is er nodig van het ander….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21858-302A-4A15-89BA-FE194473B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6" t="18317" r="20758" b="16229"/>
          <a:stretch/>
        </p:blipFill>
        <p:spPr>
          <a:xfrm>
            <a:off x="7782225" y="3181926"/>
            <a:ext cx="4409775" cy="36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Lettertype, cirkel&#10;&#10;Automatisch gegenereerde beschrijving">
            <a:extLst>
              <a:ext uri="{FF2B5EF4-FFF2-40B4-BE49-F238E27FC236}">
                <a16:creationId xmlns:a16="http://schemas.microsoft.com/office/drawing/2014/main" id="{D633BAE9-588C-08C7-BD48-805DA61D7E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651" y="648331"/>
            <a:ext cx="8901723" cy="5055497"/>
          </a:xfrm>
        </p:spPr>
      </p:pic>
    </p:spTree>
    <p:extLst>
      <p:ext uri="{BB962C8B-B14F-4D97-AF65-F5344CB8AC3E}">
        <p14:creationId xmlns:p14="http://schemas.microsoft.com/office/powerpoint/2010/main" val="138413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0C315-BFEB-4F63-BD0E-DC12825C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789051" cy="1143000"/>
          </a:xfrm>
        </p:spPr>
        <p:txBody>
          <a:bodyPr/>
          <a:lstStyle/>
          <a:p>
            <a:pPr algn="l"/>
            <a:r>
              <a:rPr lang="nl-NL" dirty="0"/>
              <a:t>Klimaattrends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8AC45-877B-4C45-A730-F10A73EFB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Trends:</a:t>
            </a:r>
          </a:p>
          <a:p>
            <a:r>
              <a:rPr lang="nl-NL" dirty="0"/>
              <a:t>Het wordt warmer;</a:t>
            </a:r>
          </a:p>
          <a:p>
            <a:r>
              <a:rPr lang="nl-NL" dirty="0"/>
              <a:t>Het wordt natter;</a:t>
            </a:r>
          </a:p>
          <a:p>
            <a:r>
              <a:rPr lang="nl-NL" dirty="0"/>
              <a:t>Het wordt droger;</a:t>
            </a:r>
          </a:p>
          <a:p>
            <a:r>
              <a:rPr lang="nl-NL" dirty="0"/>
              <a:t>De zeespiegel stijgt;</a:t>
            </a:r>
          </a:p>
          <a:p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C395F7A-6117-4A83-BB41-CF2B522301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1349" y="1600200"/>
            <a:ext cx="501730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E8A22-B559-48EB-A650-13AFF51E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F7BFE6F-6972-45DD-B51B-5524D4E557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3290" r="2275" b="3921"/>
          <a:stretch/>
        </p:blipFill>
        <p:spPr>
          <a:xfrm>
            <a:off x="930468" y="-191387"/>
            <a:ext cx="10534264" cy="7400261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0EE8DCD-3792-44B5-8F95-177FD66D151A}"/>
              </a:ext>
            </a:extLst>
          </p:cNvPr>
          <p:cNvSpPr/>
          <p:nvPr/>
        </p:nvSpPr>
        <p:spPr>
          <a:xfrm>
            <a:off x="-361506" y="-191387"/>
            <a:ext cx="1313240" cy="7400261"/>
          </a:xfrm>
          <a:prstGeom prst="rect">
            <a:avLst/>
          </a:prstGeom>
          <a:solidFill>
            <a:srgbClr val="EB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E8A5DA5-EAE2-4750-B17A-AAA9A5520CF6}"/>
              </a:ext>
            </a:extLst>
          </p:cNvPr>
          <p:cNvSpPr/>
          <p:nvPr/>
        </p:nvSpPr>
        <p:spPr>
          <a:xfrm>
            <a:off x="11443466" y="-297712"/>
            <a:ext cx="1313240" cy="7400261"/>
          </a:xfrm>
          <a:prstGeom prst="rect">
            <a:avLst/>
          </a:prstGeom>
          <a:solidFill>
            <a:srgbClr val="C3E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45B3F8A-47E0-F91C-C1EF-C46B6F772BF1}"/>
              </a:ext>
            </a:extLst>
          </p:cNvPr>
          <p:cNvSpPr/>
          <p:nvPr/>
        </p:nvSpPr>
        <p:spPr>
          <a:xfrm>
            <a:off x="5178133" y="-193506"/>
            <a:ext cx="4315650" cy="783236"/>
          </a:xfrm>
          <a:prstGeom prst="rect">
            <a:avLst/>
          </a:prstGeom>
          <a:solidFill>
            <a:srgbClr val="C3E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65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voedsel&#10;&#10;Automatisch gegenereerde beschrijving">
            <a:extLst>
              <a:ext uri="{FF2B5EF4-FFF2-40B4-BE49-F238E27FC236}">
                <a16:creationId xmlns:a16="http://schemas.microsoft.com/office/drawing/2014/main" id="{F88287CB-AD43-4297-9E9F-5C31C9FE4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65" y="989661"/>
            <a:ext cx="6465903" cy="5803148"/>
          </a:xfr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1AB78E-519A-49E9-8ABC-5C69226C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nl-NL" dirty="0">
                <a:hlinkClick r:id="rId3"/>
              </a:rPr>
              <a:t>https://nas-adaptatietool.nl/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721669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2E7A42-6392-4E47-A78B-316D53A45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B2397C-196E-44BE-9D15-1909B3D28B8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463</Words>
  <Application>Microsoft Office PowerPoint</Application>
  <PresentationFormat>Breedbeeld</PresentationFormat>
  <Paragraphs>73</Paragraphs>
  <Slides>25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 Sans</vt:lpstr>
      <vt:lpstr>1_Kantoorthema</vt:lpstr>
      <vt:lpstr>Water en energie</vt:lpstr>
      <vt:lpstr>Inhoud en planning van deze les</vt:lpstr>
      <vt:lpstr>Deltaplan Ruimtelijke Adaptatie</vt:lpstr>
      <vt:lpstr>Nationale Klimaatadaptatiestrategie</vt:lpstr>
      <vt:lpstr>Mitigatie &amp; Adaptatie</vt:lpstr>
      <vt:lpstr>PowerPoint-presentatie</vt:lpstr>
      <vt:lpstr>Klimaattrends</vt:lpstr>
      <vt:lpstr>PowerPoint-presentatie</vt:lpstr>
      <vt:lpstr>https://nas-adaptatietool.nl/ </vt:lpstr>
      <vt:lpstr>NAS    RES</vt:lpstr>
      <vt:lpstr>Regionale Energie Strategie</vt:lpstr>
      <vt:lpstr>PowerPoint-presentatie</vt:lpstr>
      <vt:lpstr>Regionale Energie Strategie</vt:lpstr>
      <vt:lpstr>Hoe zijn de RES-regio’s ingedeeld?</vt:lpstr>
      <vt:lpstr>Wijze van Inpassing</vt:lpstr>
      <vt:lpstr>Ruimtelijke principes</vt:lpstr>
      <vt:lpstr>Ruimtelijke Principes</vt:lpstr>
      <vt:lpstr>PowerPoint-presentatie</vt:lpstr>
      <vt:lpstr>Provincie Noord-Brabant ligt verdeeld over 4 RES regio’s</vt:lpstr>
      <vt:lpstr>Regio Hart van Brabant </vt:lpstr>
      <vt:lpstr>PowerPoint-presentatie</vt:lpstr>
      <vt:lpstr>Zonneladder</vt:lpstr>
      <vt:lpstr>Windladder</vt:lpstr>
      <vt:lpstr>Bronnen</vt:lpstr>
      <vt:lpstr>Opdracht voor volgende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Stijn Weijermars</cp:lastModifiedBy>
  <cp:revision>32</cp:revision>
  <dcterms:created xsi:type="dcterms:W3CDTF">2022-04-18T20:43:08Z</dcterms:created>
  <dcterms:modified xsi:type="dcterms:W3CDTF">2024-06-12T06:45:58Z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